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2" r:id="rId6"/>
    <p:sldId id="263" r:id="rId7"/>
    <p:sldId id="264" r:id="rId8"/>
    <p:sldId id="267" r:id="rId9"/>
    <p:sldId id="265" r:id="rId10"/>
    <p:sldId id="266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0020-05AD-4D92-A157-AED9880F9565}" type="datetimeFigureOut">
              <a:rPr lang="th-TH" smtClean="0"/>
              <a:pPr/>
              <a:t>18/08/55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6E86-5D9B-4437-B110-A293C48C5D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0020-05AD-4D92-A157-AED9880F9565}" type="datetimeFigureOut">
              <a:rPr lang="th-TH" smtClean="0"/>
              <a:pPr/>
              <a:t>18/08/55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6E86-5D9B-4437-B110-A293C48C5D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0020-05AD-4D92-A157-AED9880F9565}" type="datetimeFigureOut">
              <a:rPr lang="th-TH" smtClean="0"/>
              <a:pPr/>
              <a:t>18/08/55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6E86-5D9B-4437-B110-A293C48C5D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0020-05AD-4D92-A157-AED9880F9565}" type="datetimeFigureOut">
              <a:rPr lang="th-TH" smtClean="0"/>
              <a:pPr/>
              <a:t>18/08/55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6E86-5D9B-4437-B110-A293C48C5D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0020-05AD-4D92-A157-AED9880F9565}" type="datetimeFigureOut">
              <a:rPr lang="th-TH" smtClean="0"/>
              <a:pPr/>
              <a:t>18/08/55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6E86-5D9B-4437-B110-A293C48C5D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0020-05AD-4D92-A157-AED9880F9565}" type="datetimeFigureOut">
              <a:rPr lang="th-TH" smtClean="0"/>
              <a:pPr/>
              <a:t>18/08/55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6E86-5D9B-4437-B110-A293C48C5D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0020-05AD-4D92-A157-AED9880F9565}" type="datetimeFigureOut">
              <a:rPr lang="th-TH" smtClean="0"/>
              <a:pPr/>
              <a:t>18/08/55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6E86-5D9B-4437-B110-A293C48C5D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0020-05AD-4D92-A157-AED9880F9565}" type="datetimeFigureOut">
              <a:rPr lang="th-TH" smtClean="0"/>
              <a:pPr/>
              <a:t>18/08/55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6E86-5D9B-4437-B110-A293C48C5D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0020-05AD-4D92-A157-AED9880F9565}" type="datetimeFigureOut">
              <a:rPr lang="th-TH" smtClean="0"/>
              <a:pPr/>
              <a:t>18/08/55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6E86-5D9B-4437-B110-A293C48C5D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0020-05AD-4D92-A157-AED9880F9565}" type="datetimeFigureOut">
              <a:rPr lang="th-TH" smtClean="0"/>
              <a:pPr/>
              <a:t>18/08/55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6E86-5D9B-4437-B110-A293C48C5D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0020-05AD-4D92-A157-AED9880F9565}" type="datetimeFigureOut">
              <a:rPr lang="th-TH" smtClean="0"/>
              <a:pPr/>
              <a:t>18/08/55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6E86-5D9B-4437-B110-A293C48C5D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0020-05AD-4D92-A157-AED9880F9565}" type="datetimeFigureOut">
              <a:rPr lang="th-TH" smtClean="0"/>
              <a:pPr/>
              <a:t>18/08/55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D6E86-5D9B-4437-B110-A293C48C5DB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Datadictionary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Prakan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ringam</a:t>
            </a: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การทำพจนานุกรมข้อมูล 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th-TH" dirty="0"/>
          </a:p>
          <a:p>
            <a:r>
              <a:rPr lang="th-TH" b="1" dirty="0"/>
              <a:t>   </a:t>
            </a:r>
            <a:r>
              <a:rPr lang="th-TH" b="1" dirty="0">
                <a:cs typeface="+mj-cs"/>
              </a:rPr>
              <a:t>       ในการออกแบบสร้างตารางเพื่อให้เก็บข้อมูลได้จำนวนมากนั้น ผู้ออกแบบต้องวิเคราะห์จากเอกสาร หรือสอบถามความต้องการจากผู้ใช้ เมื่อได้ข้อมูลเหล่านั้นแล้วจึงนำมาออกแบบข้อมูลให้อยู่ในรูปแบบตาราง ต่อจากนั้นสร้างเป็นพจนานุกรมข้อมูล ก่อนที่จะที่จะลงมือสร้างฐานข้อมูลในเครื่องคอมพิวเตอร์ พจนานุกรมข้อมูลสร้างขึ้นเพื่ออธิบายรายละเอียดของข้อมูลในแต่ละตาราง เพื่อเป็นสื่อให้ผู้ออกแบบฐานข้อมูลและผู้พัฒนาระบบฐานข้อมูลได้เข้าใจตรงกัน สร้างฐานข้อมูลได้ถูกต้องตามผู้ออกแบบ</a:t>
            </a:r>
            <a:endParaRPr lang="th-TH" dirty="0">
              <a:cs typeface="+mj-cs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6" name="Content Placeholder 5" descr="table6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34344"/>
            <a:ext cx="8229600" cy="425767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ชนิดข้อมูล</a:t>
            </a:r>
            <a:endParaRPr lang="th-TH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8596" y="1214420"/>
          <a:ext cx="8429683" cy="5397588"/>
        </p:xfrm>
        <a:graphic>
          <a:graphicData uri="http://schemas.openxmlformats.org/drawingml/2006/table">
            <a:tbl>
              <a:tblPr/>
              <a:tblGrid>
                <a:gridCol w="2928958"/>
                <a:gridCol w="5500725"/>
              </a:tblGrid>
              <a:tr h="469730">
                <a:tc>
                  <a:txBody>
                    <a:bodyPr/>
                    <a:lstStyle/>
                    <a:p>
                      <a:pPr algn="ctr" fontAlgn="t"/>
                      <a:r>
                        <a:rPr lang="th-TH" sz="2800" b="1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ชนิดข้อมูล</a:t>
                      </a:r>
                    </a:p>
                  </a:txBody>
                  <a:tcPr marL="5708" marR="5708" marT="57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CE9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CE9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800" b="1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รายละเอียดการจัดเก็บ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ECE9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DFF"/>
                    </a:solidFill>
                  </a:tcPr>
                </a:tc>
              </a:tr>
              <a:tr h="982095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 b="0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INT, INTEGER</a:t>
                      </a:r>
                    </a:p>
                  </a:txBody>
                  <a:tcPr marL="5708" marR="5708" marT="57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CE9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CE9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0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จัดเก็บข้อมูลที่เป็นตัวเลขที่มีค่าตั้งแต่ -2,147,483,648 ถึง2,147,483,647 ประเภทข้อมูลนี้นิยมใช้ในการคำนวณ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DFF"/>
                    </a:solidFill>
                  </a:tcPr>
                </a:tc>
              </a:tr>
              <a:tr h="982095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 b="0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SMALLINT</a:t>
                      </a:r>
                    </a:p>
                  </a:txBody>
                  <a:tcPr marL="5708" marR="5708" marT="57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CE9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CE9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D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th-TH" sz="2000" b="0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จัดเก็บข้อมูลที่เป็นตัวเลขที่มีค่าตั้งแต่ -32,768 ถึง 32,767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DFF"/>
                    </a:solidFill>
                  </a:tcPr>
                </a:tc>
              </a:tr>
              <a:tr h="982095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 b="0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TINYINT</a:t>
                      </a:r>
                    </a:p>
                  </a:txBody>
                  <a:tcPr marL="5708" marR="5708" marT="57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CE9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CE9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D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th-TH" sz="2000" b="0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จัดเก็บข้อมูลที่เป็นตัวเลขที่มีค่าตั้งแต่ -128 ถึง 127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DFF"/>
                    </a:solidFill>
                  </a:tcPr>
                </a:tc>
              </a:tr>
              <a:tr h="999478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 b="0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DECIMAL(L,D)</a:t>
                      </a:r>
                    </a:p>
                  </a:txBody>
                  <a:tcPr marL="5708" marR="5708" marT="57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CE9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CE9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D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th-TH" sz="2000" b="0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จัดเก็บข้อมูลที่เป็นตัวเลขที่กำหนดเป็นจำนวนหลักและจำนวนจุดทศนิยมได้ เช่น </a:t>
                      </a:r>
                      <a:r>
                        <a:rPr lang="en-US" sz="2000" b="0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DECIMAL(5,2) </a:t>
                      </a:r>
                      <a:r>
                        <a:rPr lang="th-TH" sz="2000" b="0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หมายถึง สามารถเก็บข้อมูลได้ 3 หลักและทศนิยม2 ตำแหน่งในระบบเลขฐานสิบ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DFF"/>
                    </a:solidFill>
                  </a:tcPr>
                </a:tc>
              </a:tr>
              <a:tr h="982095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 b="0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FLOAT(m)</a:t>
                      </a:r>
                    </a:p>
                  </a:txBody>
                  <a:tcPr marL="5708" marR="5708" marT="57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CE9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CE9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D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th-TH" sz="2000" b="0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จัดเก็บข้อมูลชนิดตัวเลขที่มีทศนิยม กำหนดให้ </a:t>
                      </a:r>
                      <a:r>
                        <a:rPr lang="en-US" sz="2000" b="0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m </a:t>
                      </a:r>
                      <a:r>
                        <a:rPr lang="th-TH" sz="2000" b="0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มีค่าน้อยกว่า 24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D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ชนิดข้อมูล</a:t>
            </a:r>
            <a:endParaRPr lang="th-TH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8596" y="1831012"/>
          <a:ext cx="8429683" cy="4812696"/>
        </p:xfrm>
        <a:graphic>
          <a:graphicData uri="http://schemas.openxmlformats.org/drawingml/2006/table">
            <a:tbl>
              <a:tblPr/>
              <a:tblGrid>
                <a:gridCol w="2000264"/>
                <a:gridCol w="6429419"/>
              </a:tblGrid>
              <a:tr h="376094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ชนิดข้อมูล</a:t>
                      </a:r>
                    </a:p>
                  </a:txBody>
                  <a:tcPr marL="5708" marR="5708" marT="57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CE9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CE9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รายละเอียดการจัดเก็บ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ECE9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DFF"/>
                    </a:solidFill>
                  </a:tcPr>
                </a:tc>
              </a:tr>
              <a:tr h="1108682"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b="0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CHAR(n)</a:t>
                      </a:r>
                    </a:p>
                  </a:txBody>
                  <a:tcPr marL="5708" marR="5708" marT="57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CE9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CE9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D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th-TH" sz="2000" b="0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จัดเก็บตัวอักขระที่ประกาศได้จำนวน </a:t>
                      </a:r>
                      <a:r>
                        <a:rPr lang="en-US" sz="2000" b="0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n </a:t>
                      </a:r>
                      <a:r>
                        <a:rPr lang="th-TH" sz="2000" b="0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ตัวอักษร เป็นความกว้างคงที่ เช่น</a:t>
                      </a:r>
                      <a:r>
                        <a:rPr lang="en-US" sz="2000" b="0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CHAR(10) </a:t>
                      </a:r>
                      <a:r>
                        <a:rPr lang="th-TH" sz="2000" b="0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ถ้ามีข้อมูลเพียง 5 ตัวอักษรจะถูกใช้ตามจำนวน 10 ตัวอักษรตามที่กำหนดเอาไว้ สามารถเก็บตัวเลขได้แต่ไม่สามารถนำมาคำนวณได้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DFF"/>
                    </a:solidFill>
                  </a:tcPr>
                </a:tc>
              </a:tr>
              <a:tr h="831980"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b="0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VARCHAR(n)</a:t>
                      </a:r>
                    </a:p>
                  </a:txBody>
                  <a:tcPr marL="5708" marR="5708" marT="57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CE9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CE9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D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th-TH" sz="2000" b="0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จัดเก็บข้อมูลประเภทอักขระเช่นเดียวกับ </a:t>
                      </a:r>
                      <a:r>
                        <a:rPr lang="en-US" sz="2000" b="0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CHAR </a:t>
                      </a:r>
                      <a:r>
                        <a:rPr lang="th-TH" sz="2000" b="0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แต่จะเก็บข้อมูลตามที่มีข้อมูลอยู่จริง สามารถจัดเก็บตัวอักขระได้ถึง 255 อักขระ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DFF"/>
                    </a:solidFill>
                  </a:tcPr>
                </a:tc>
              </a:tr>
              <a:tr h="831980"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TEXT</a:t>
                      </a:r>
                    </a:p>
                  </a:txBody>
                  <a:tcPr marL="5708" marR="5708" marT="57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CE9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CE9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D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th-TH" sz="2000" b="0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เหมาะสำหรับจัดเก็บอักขระที่มากกว่า 255 อักขระ สามารถจัดเก็บอักขระได้สูงสุด 65,535 อักขระ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DFF"/>
                    </a:solidFill>
                  </a:tcPr>
                </a:tc>
              </a:tr>
              <a:tr h="831980"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b="0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DATE</a:t>
                      </a:r>
                    </a:p>
                  </a:txBody>
                  <a:tcPr marL="5708" marR="5708" marT="57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CE9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CE9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0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จัดเก็บข้อมูลที่เป็นวันเดือนปี มีรูปแบบ </a:t>
                      </a:r>
                      <a:r>
                        <a:rPr lang="en-US" sz="2000" b="0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YYYY-MM-DD </a:t>
                      </a:r>
                      <a:r>
                        <a:rPr lang="th-TH" sz="2000" b="0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ค่าตั้งแต่ 1000-01-01 ถึง 9999-12-31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DFF"/>
                    </a:solidFill>
                  </a:tcPr>
                </a:tc>
              </a:tr>
              <a:tr h="831980"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DATETIME</a:t>
                      </a:r>
                    </a:p>
                  </a:txBody>
                  <a:tcPr marL="5708" marR="5708" marT="57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CE9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D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th-TH" sz="2000" b="0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จัดเก็บข้อมูลที่เป็นวันเดือนปีเวลา มีรูปแบบ </a:t>
                      </a:r>
                      <a:r>
                        <a:rPr lang="en-US" sz="2000" b="0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YYYY-MM-DD HH:MM:SS</a:t>
                      </a:r>
                      <a:r>
                        <a:rPr lang="th-TH" sz="2000" b="0" i="0" u="none" strike="noStrike" dirty="0">
                          <a:solidFill>
                            <a:srgbClr val="FFFF00"/>
                          </a:solidFill>
                          <a:latin typeface="Trebuchet MS"/>
                          <a:cs typeface="+mj-cs"/>
                        </a:rPr>
                        <a:t>ค่าตั้งแต่ 1000-01-01 00:00:00ถึง9999-12-31 23:59:59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D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h-TH" b="1" dirty="0" smtClean="0"/>
              <a:t>. คำสั่งสร้างฐานข้อมูล</a:t>
            </a:r>
            <a:endParaRPr lang="th-TH" dirty="0" smtClean="0"/>
          </a:p>
          <a:p>
            <a:r>
              <a:rPr lang="th-TH" dirty="0" smtClean="0"/>
              <a:t>คำสั่งสร้างฐานข้อมูล(</a:t>
            </a:r>
            <a:r>
              <a:rPr lang="en-US" dirty="0" smtClean="0"/>
              <a:t>create database) </a:t>
            </a:r>
            <a:r>
              <a:rPr lang="th-TH" dirty="0" smtClean="0"/>
              <a:t>เป็นคำสั่งสำหรับให้ ผู้บริหารฐานข้อมูลหรือผู้มีสิทธิ์สร้างฐานข้อมูล โดยการกำหนดชื่อฐานข้อมูลแต่ละฐานข้อมูล</a:t>
            </a:r>
          </a:p>
          <a:p>
            <a:r>
              <a:rPr lang="th-TH" b="1" dirty="0" smtClean="0"/>
              <a:t>รูปแบบ</a:t>
            </a:r>
            <a:endParaRPr lang="th-TH" dirty="0" smtClean="0"/>
          </a:p>
          <a:p>
            <a:r>
              <a:rPr lang="th-TH" b="1" dirty="0" smtClean="0"/>
              <a:t> </a:t>
            </a:r>
            <a:endParaRPr lang="th-TH" dirty="0" smtClean="0"/>
          </a:p>
          <a:p>
            <a:r>
              <a:rPr lang="en-US" b="1" dirty="0" smtClean="0"/>
              <a:t>CREATEDATABASE  </a:t>
            </a:r>
            <a:r>
              <a:rPr lang="en-US" b="1" dirty="0" err="1" smtClean="0"/>
              <a:t>database_name</a:t>
            </a:r>
            <a:r>
              <a:rPr lang="en-US" b="1" dirty="0" smtClean="0"/>
              <a:t>;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dirty="0" err="1" smtClean="0"/>
              <a:t>database_name</a:t>
            </a:r>
            <a:r>
              <a:rPr lang="en-US" dirty="0" smtClean="0"/>
              <a:t> </a:t>
            </a:r>
            <a:r>
              <a:rPr lang="th-TH" dirty="0" smtClean="0"/>
              <a:t>คือ ชื่อฐานข้อมูล</a:t>
            </a:r>
          </a:p>
          <a:p>
            <a:r>
              <a:rPr lang="th-TH" b="1" dirty="0" smtClean="0"/>
              <a:t> </a:t>
            </a:r>
            <a:endParaRPr lang="th-TH" dirty="0" smtClean="0"/>
          </a:p>
          <a:p>
            <a:r>
              <a:rPr lang="th-TH" b="1" dirty="0" smtClean="0"/>
              <a:t>ตัวอย่างที่ 3.1</a:t>
            </a:r>
            <a:r>
              <a:rPr lang="th-TH" dirty="0" smtClean="0"/>
              <a:t> ต้องการสร้างฐานข้อมูลชื่อ </a:t>
            </a:r>
            <a:r>
              <a:rPr lang="en-US" dirty="0" smtClean="0"/>
              <a:t>RH_NEGATIVE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CREATE  DATABASE   RH_NEGATIVE;</a:t>
            </a:r>
          </a:p>
          <a:p>
            <a:r>
              <a:rPr lang="en-US" b="1" dirty="0" smtClean="0"/>
              <a:t> 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คำสั่งสร้างตาราง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h-TH" dirty="0" smtClean="0"/>
          </a:p>
          <a:p>
            <a:r>
              <a:rPr lang="th-TH" dirty="0" smtClean="0"/>
              <a:t>คำสั่งสร้างตาราง(</a:t>
            </a:r>
            <a:r>
              <a:rPr lang="en-US" dirty="0" smtClean="0"/>
              <a:t>create table) </a:t>
            </a:r>
            <a:r>
              <a:rPr lang="th-TH" dirty="0" smtClean="0"/>
              <a:t>เป็นคำสั่งสำหรับสร้างโครงสร้างของตารางตามพจนานุกรม โดยมีการระบุชื่อตารางชื่อแอตทริบิวต์ ชนิดข้อมูล ขนาดข้อมูลและการระบุว่าแอตทริบิวต์ใดเป็นคีย์หลักหรือคีย์</a:t>
            </a:r>
            <a:r>
              <a:rPr lang="th-TH" dirty="0" smtClean="0"/>
              <a:t>นอก</a:t>
            </a:r>
            <a:endParaRPr lang="th-TH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รูปแบบ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h-TH" b="1" dirty="0" smtClean="0"/>
              <a:t> </a:t>
            </a:r>
            <a:endParaRPr lang="th-TH" dirty="0" smtClean="0"/>
          </a:p>
          <a:p>
            <a:r>
              <a:rPr lang="en-US" b="1" dirty="0" smtClean="0"/>
              <a:t>CREATE TABLE </a:t>
            </a:r>
            <a:r>
              <a:rPr lang="en-US" b="1" dirty="0" err="1" smtClean="0"/>
              <a:t>table_name</a:t>
            </a:r>
            <a:r>
              <a:rPr lang="en-US" b="1" dirty="0" smtClean="0"/>
              <a:t> </a:t>
            </a:r>
            <a:r>
              <a:rPr lang="en-US" b="1" dirty="0" smtClean="0"/>
              <a:t>(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/>
          </a:p>
          <a:p>
            <a:r>
              <a:rPr lang="en-US" b="1" dirty="0" smtClean="0"/>
              <a:t>Column_name1  </a:t>
            </a:r>
            <a:r>
              <a:rPr lang="en-US" b="1" dirty="0" err="1" smtClean="0"/>
              <a:t>data_typecolumn_attribute</a:t>
            </a:r>
            <a:r>
              <a:rPr lang="en-US" b="1" dirty="0" smtClean="0"/>
              <a:t>,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Column_name2data_typecolumn_attribute,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Primary key (</a:t>
            </a:r>
            <a:r>
              <a:rPr lang="en-US" b="1" dirty="0" err="1" smtClean="0"/>
              <a:t>column_name</a:t>
            </a:r>
            <a:r>
              <a:rPr lang="en-US" b="1" dirty="0" smtClean="0"/>
              <a:t>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Foreign key (</a:t>
            </a:r>
            <a:r>
              <a:rPr lang="en-US" b="1" dirty="0" err="1" smtClean="0"/>
              <a:t>column_name</a:t>
            </a:r>
            <a:r>
              <a:rPr lang="en-US" b="1" dirty="0" smtClean="0"/>
              <a:t>));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Table_name</a:t>
            </a:r>
            <a:r>
              <a:rPr lang="en-US" dirty="0" smtClean="0"/>
              <a:t>          </a:t>
            </a:r>
            <a:r>
              <a:rPr lang="th-TH" dirty="0" smtClean="0"/>
              <a:t>คือ     ชื่อของตารางที่ต้องการสร้าง</a:t>
            </a:r>
          </a:p>
          <a:p>
            <a:r>
              <a:rPr lang="en-US" dirty="0" smtClean="0"/>
              <a:t>Column_name1     </a:t>
            </a:r>
            <a:r>
              <a:rPr lang="th-TH" dirty="0" smtClean="0"/>
              <a:t>คือ     ชื่อของแอตทริบิวต์ที่ 1</a:t>
            </a:r>
          </a:p>
          <a:p>
            <a:r>
              <a:rPr lang="en-US" dirty="0" smtClean="0"/>
              <a:t>Column_name2     </a:t>
            </a:r>
            <a:r>
              <a:rPr lang="th-TH" dirty="0" smtClean="0"/>
              <a:t>คือ     ชื่อของแอตทริบิวต์ที่ 2</a:t>
            </a:r>
          </a:p>
          <a:p>
            <a:r>
              <a:rPr lang="en-US" dirty="0" err="1" smtClean="0"/>
              <a:t>data_type</a:t>
            </a:r>
            <a:r>
              <a:rPr lang="en-US" dirty="0" smtClean="0"/>
              <a:t>             </a:t>
            </a:r>
            <a:r>
              <a:rPr lang="th-TH" dirty="0" smtClean="0"/>
              <a:t>คือ     ชนิดของข้อมูล</a:t>
            </a:r>
          </a:p>
          <a:p>
            <a:r>
              <a:rPr lang="en-US" dirty="0" err="1" smtClean="0"/>
              <a:t>column_attribute</a:t>
            </a:r>
            <a:r>
              <a:rPr lang="en-US" dirty="0" smtClean="0"/>
              <a:t>   </a:t>
            </a:r>
            <a:r>
              <a:rPr lang="th-TH" dirty="0" smtClean="0"/>
              <a:t>คือ     คุณสมบัติของแอตทริบิวต์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b="1" dirty="0" smtClean="0"/>
              <a:t>3. คำสั่งเปลี่ยนแปลงโครงสร้างตาราง</a:t>
            </a:r>
          </a:p>
          <a:p>
            <a:r>
              <a:rPr lang="th-TH" b="1" dirty="0" smtClean="0"/>
              <a:t> </a:t>
            </a:r>
          </a:p>
          <a:p>
            <a:r>
              <a:rPr lang="th-TH" b="1" dirty="0" smtClean="0"/>
              <a:t>คำสั่งเปลี่ยนแปลงโครงสร้างตาราง (</a:t>
            </a:r>
            <a:r>
              <a:rPr lang="en-US" b="1" dirty="0" smtClean="0"/>
              <a:t>alter table) </a:t>
            </a:r>
            <a:r>
              <a:rPr lang="th-TH" b="1" dirty="0" smtClean="0"/>
              <a:t>เป็นคำสั่งสำหรับเปลี่ยนโครงสร้างตาราง เช่น การเพิ่มหรือลบแอตทริบิวต์ หรือการเพิ่มคีย์หลัก หรือคีย์นอก เช่น จากตัวอย่างที่2 ถ้ากรณีที่ลืมกำหนดคีย์หลัก สามารถเขียนคำสั่งเพื่อกำหนดเพิ่มเติมภายหลังได้ดังนี้</a:t>
            </a:r>
          </a:p>
          <a:p>
            <a:r>
              <a:rPr lang="th-TH" b="1" dirty="0" smtClean="0"/>
              <a:t> </a:t>
            </a:r>
          </a:p>
          <a:p>
            <a:r>
              <a:rPr lang="th-TH" b="1" dirty="0" smtClean="0"/>
              <a:t>รูปแบบ</a:t>
            </a:r>
          </a:p>
          <a:p>
            <a:r>
              <a:rPr lang="th-TH" b="1" dirty="0" smtClean="0"/>
              <a:t> </a:t>
            </a:r>
          </a:p>
          <a:p>
            <a:r>
              <a:rPr lang="en-US" b="1" dirty="0" smtClean="0"/>
              <a:t>ALTER TABLE  </a:t>
            </a:r>
            <a:r>
              <a:rPr lang="en-US" b="1" dirty="0" err="1" smtClean="0"/>
              <a:t>table_name</a:t>
            </a:r>
            <a:endParaRPr lang="en-US" b="1" dirty="0" smtClean="0"/>
          </a:p>
          <a:p>
            <a:r>
              <a:rPr lang="en-US" b="1" dirty="0" smtClean="0"/>
              <a:t>   ADD  PRIMARY KEY (</a:t>
            </a:r>
            <a:r>
              <a:rPr lang="en-US" b="1" dirty="0" err="1" smtClean="0"/>
              <a:t>column_name</a:t>
            </a:r>
            <a:r>
              <a:rPr lang="en-US" b="1" dirty="0" smtClean="0"/>
              <a:t>);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139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Datadictionary</vt:lpstr>
      <vt:lpstr>การทำพจนานุกรมข้อมูล </vt:lpstr>
      <vt:lpstr>Slide 3</vt:lpstr>
      <vt:lpstr>ชนิดข้อมูล</vt:lpstr>
      <vt:lpstr>ชนิดข้อมูล</vt:lpstr>
      <vt:lpstr>Slide 6</vt:lpstr>
      <vt:lpstr>คำสั่งสร้างตาราง</vt:lpstr>
      <vt:lpstr>รูปแบบ 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codename</dc:creator>
  <cp:lastModifiedBy>codename</cp:lastModifiedBy>
  <cp:revision>6</cp:revision>
  <dcterms:created xsi:type="dcterms:W3CDTF">2012-08-18T16:27:30Z</dcterms:created>
  <dcterms:modified xsi:type="dcterms:W3CDTF">2012-08-18T17:00:19Z</dcterms:modified>
</cp:coreProperties>
</file>